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 id="263" r:id="rId9"/>
    <p:sldId id="264" r:id="rId10"/>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6/3/2024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6/3/2024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6/3/2024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6/3/2024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6/3/2024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6/3/2024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6/3/2024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6/3/2024</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6/3/2024</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6/3/2024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6/3/2024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6/3/2024</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80">
          <a:fgClr>
            <a:srgbClr val="00B0F0"/>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a:solidFill>
                  <a:srgbClr val="0070C0"/>
                </a:solidFill>
              </a:rPr>
              <a:t>School Readiness</a:t>
            </a:r>
          </a:p>
        </p:txBody>
      </p:sp>
      <p:sp>
        <p:nvSpPr>
          <p:cNvPr id="3" name="Subtitle 2"/>
          <p:cNvSpPr>
            <a:spLocks noGrp="1"/>
          </p:cNvSpPr>
          <p:nvPr>
            <p:ph type="subTitle" idx="1"/>
          </p:nvPr>
        </p:nvSpPr>
        <p:spPr/>
        <p:txBody>
          <a:bodyPr>
            <a:normAutofit/>
          </a:bodyPr>
          <a:lstStyle/>
          <a:p>
            <a:r>
              <a:rPr lang="en-GB" sz="3200" dirty="0"/>
              <a:t>How can you best prepare your child for starting school?</a:t>
            </a:r>
          </a:p>
        </p:txBody>
      </p:sp>
      <p:pic>
        <p:nvPicPr>
          <p:cNvPr id="5" name="Picture 4">
            <a:extLst>
              <a:ext uri="{FF2B5EF4-FFF2-40B4-BE49-F238E27FC236}">
                <a16:creationId xmlns:a16="http://schemas.microsoft.com/office/drawing/2014/main" id="{189F9D96-B6D5-BCD3-148F-2259658471EE}"/>
              </a:ext>
            </a:extLst>
          </p:cNvPr>
          <p:cNvPicPr>
            <a:picLocks noChangeAspect="1"/>
          </p:cNvPicPr>
          <p:nvPr/>
        </p:nvPicPr>
        <p:blipFill>
          <a:blip r:embed="rId2"/>
          <a:stretch>
            <a:fillRect/>
          </a:stretch>
        </p:blipFill>
        <p:spPr>
          <a:xfrm>
            <a:off x="4603809" y="258439"/>
            <a:ext cx="2265269" cy="1968365"/>
          </a:xfrm>
          <a:prstGeom prst="rect">
            <a:avLst/>
          </a:prstGeom>
        </p:spPr>
      </p:pic>
    </p:spTree>
    <p:extLst>
      <p:ext uri="{BB962C8B-B14F-4D97-AF65-F5344CB8AC3E}">
        <p14:creationId xmlns:p14="http://schemas.microsoft.com/office/powerpoint/2010/main" val="817139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1023059"/>
            <a:ext cx="7729728" cy="1188720"/>
          </a:xfrm>
        </p:spPr>
        <p:txBody>
          <a:bodyPr/>
          <a:lstStyle/>
          <a:p>
            <a:r>
              <a:rPr lang="en-GB" dirty="0">
                <a:solidFill>
                  <a:srgbClr val="0070C0"/>
                </a:solidFill>
                <a:latin typeface="Letterjoin-Air No-lead 1" panose="02000805000000020003" pitchFamily="50" charset="0"/>
              </a:rPr>
              <a:t>What is School Readiness?</a:t>
            </a:r>
            <a:br>
              <a:rPr lang="en-GB" dirty="0">
                <a:solidFill>
                  <a:srgbClr val="0070C0"/>
                </a:solidFill>
                <a:latin typeface="Letterjoin-Air No-lead 1" panose="02000805000000020003" pitchFamily="50" charset="0"/>
              </a:rPr>
            </a:br>
            <a:endParaRPr lang="en-GB" dirty="0">
              <a:solidFill>
                <a:srgbClr val="0070C0"/>
              </a:solidFill>
              <a:latin typeface="Letterjoin-Air No-lead 1" panose="02000805000000020003" pitchFamily="50" charset="0"/>
            </a:endParaRPr>
          </a:p>
        </p:txBody>
      </p:sp>
      <p:sp>
        <p:nvSpPr>
          <p:cNvPr id="3" name="Content Placeholder 2"/>
          <p:cNvSpPr>
            <a:spLocks noGrp="1"/>
          </p:cNvSpPr>
          <p:nvPr>
            <p:ph idx="1"/>
          </p:nvPr>
        </p:nvSpPr>
        <p:spPr>
          <a:xfrm>
            <a:off x="1528354" y="2625634"/>
            <a:ext cx="9104812" cy="3892732"/>
          </a:xfrm>
        </p:spPr>
        <p:txBody>
          <a:bodyPr>
            <a:normAutofit fontScale="92500" lnSpcReduction="20000"/>
          </a:bodyPr>
          <a:lstStyle/>
          <a:p>
            <a:r>
              <a:rPr lang="en-GB" dirty="0">
                <a:solidFill>
                  <a:srgbClr val="0070C0"/>
                </a:solidFill>
                <a:latin typeface="Letterjoin-Air No-lead 1" panose="02000805000000020003" pitchFamily="50" charset="0"/>
              </a:rPr>
              <a:t>School Readiness for EYFS children is defined in terms of the aspects of the school environment that support a smooth transition for children (and their families) into primary school and advance learning for all children.</a:t>
            </a:r>
          </a:p>
          <a:p>
            <a:r>
              <a:rPr lang="en-GB" dirty="0">
                <a:solidFill>
                  <a:srgbClr val="FFC000"/>
                </a:solidFill>
                <a:latin typeface="Letterjoin-Air No-lead 1" panose="02000805000000020003" pitchFamily="50" charset="0"/>
              </a:rPr>
              <a:t>It is the idea that parents and carers should support a child's growth and development in order to prepare them to start school .</a:t>
            </a:r>
          </a:p>
          <a:p>
            <a:r>
              <a:rPr lang="en-GB" dirty="0">
                <a:solidFill>
                  <a:srgbClr val="FF0000"/>
                </a:solidFill>
                <a:latin typeface="Letterjoin-Air No-lead 1" panose="02000805000000020003" pitchFamily="50" charset="0"/>
              </a:rPr>
              <a:t>Talking with your child about school and what it will be like would be very beneficial in helping them to prepare for school. Visiting the school and reflecting on what it was like may also be useful for those children who may have anxieties about going to a new place.</a:t>
            </a:r>
          </a:p>
          <a:p>
            <a:r>
              <a:rPr lang="en-GB" dirty="0">
                <a:solidFill>
                  <a:srgbClr val="00B050"/>
                </a:solidFill>
                <a:latin typeface="Letterjoin-Air No-lead 1" panose="02000805000000020003" pitchFamily="50" charset="0"/>
              </a:rPr>
              <a:t>Reading books about starting school and listening to children's expectations about school could also help them prepare to make this big change to their routine.</a:t>
            </a:r>
          </a:p>
          <a:p>
            <a:endParaRPr lang="en-GB" dirty="0"/>
          </a:p>
        </p:txBody>
      </p:sp>
    </p:spTree>
    <p:extLst>
      <p:ext uri="{BB962C8B-B14F-4D97-AF65-F5344CB8AC3E}">
        <p14:creationId xmlns:p14="http://schemas.microsoft.com/office/powerpoint/2010/main" val="2123382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4404" y="322666"/>
            <a:ext cx="7729728" cy="1188720"/>
          </a:xfrm>
        </p:spPr>
        <p:txBody>
          <a:bodyPr/>
          <a:lstStyle/>
          <a:p>
            <a:r>
              <a:rPr lang="en-GB" dirty="0">
                <a:solidFill>
                  <a:srgbClr val="0070C0"/>
                </a:solidFill>
                <a:latin typeface="Letterjoin-Air No-lead 1" panose="02000805000000020003" pitchFamily="50" charset="0"/>
              </a:rPr>
              <a:t>Supporting School Readiness</a:t>
            </a:r>
          </a:p>
        </p:txBody>
      </p:sp>
      <p:pic>
        <p:nvPicPr>
          <p:cNvPr id="4" name="Picture 3">
            <a:extLst>
              <a:ext uri="{FF2B5EF4-FFF2-40B4-BE49-F238E27FC236}">
                <a16:creationId xmlns:a16="http://schemas.microsoft.com/office/drawing/2014/main" id="{BB60B80E-AC55-858E-5602-DE4B2CACD66C}"/>
              </a:ext>
            </a:extLst>
          </p:cNvPr>
          <p:cNvPicPr>
            <a:picLocks noChangeAspect="1"/>
          </p:cNvPicPr>
          <p:nvPr/>
        </p:nvPicPr>
        <p:blipFill>
          <a:blip r:embed="rId2"/>
          <a:stretch>
            <a:fillRect/>
          </a:stretch>
        </p:blipFill>
        <p:spPr>
          <a:xfrm>
            <a:off x="2958480" y="1817866"/>
            <a:ext cx="6041575" cy="4613688"/>
          </a:xfrm>
          <a:prstGeom prst="rect">
            <a:avLst/>
          </a:prstGeom>
        </p:spPr>
      </p:pic>
      <p:sp>
        <p:nvSpPr>
          <p:cNvPr id="5" name="TextBox 4">
            <a:extLst>
              <a:ext uri="{FF2B5EF4-FFF2-40B4-BE49-F238E27FC236}">
                <a16:creationId xmlns:a16="http://schemas.microsoft.com/office/drawing/2014/main" id="{A996EE1E-EC21-8F83-24D7-BCA800A89564}"/>
              </a:ext>
            </a:extLst>
          </p:cNvPr>
          <p:cNvSpPr txBox="1"/>
          <p:nvPr/>
        </p:nvSpPr>
        <p:spPr>
          <a:xfrm>
            <a:off x="3268494" y="1974715"/>
            <a:ext cx="1838527" cy="923330"/>
          </a:xfrm>
          <a:prstGeom prst="rect">
            <a:avLst/>
          </a:prstGeom>
          <a:solidFill>
            <a:srgbClr val="00B0F0"/>
          </a:solidFill>
        </p:spPr>
        <p:txBody>
          <a:bodyPr wrap="square" rtlCol="0">
            <a:spAutoFit/>
          </a:bodyPr>
          <a:lstStyle/>
          <a:p>
            <a:r>
              <a:rPr lang="en-US" dirty="0"/>
              <a:t>5 Areas to support School Readiness</a:t>
            </a:r>
          </a:p>
        </p:txBody>
      </p:sp>
    </p:spTree>
    <p:extLst>
      <p:ext uri="{BB962C8B-B14F-4D97-AF65-F5344CB8AC3E}">
        <p14:creationId xmlns:p14="http://schemas.microsoft.com/office/powerpoint/2010/main" val="1658099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2AC492A-1E9A-4629-2469-946136353ACD}"/>
              </a:ext>
            </a:extLst>
          </p:cNvPr>
          <p:cNvPicPr>
            <a:picLocks noGrp="1" noChangeAspect="1"/>
          </p:cNvPicPr>
          <p:nvPr>
            <p:ph idx="1"/>
          </p:nvPr>
        </p:nvPicPr>
        <p:blipFill>
          <a:blip r:embed="rId2"/>
          <a:stretch>
            <a:fillRect/>
          </a:stretch>
        </p:blipFill>
        <p:spPr>
          <a:xfrm>
            <a:off x="1449421" y="525871"/>
            <a:ext cx="9639081" cy="6075362"/>
          </a:xfrm>
        </p:spPr>
      </p:pic>
    </p:spTree>
    <p:extLst>
      <p:ext uri="{BB962C8B-B14F-4D97-AF65-F5344CB8AC3E}">
        <p14:creationId xmlns:p14="http://schemas.microsoft.com/office/powerpoint/2010/main" val="746158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17EB35E-F132-230C-D8F3-FD4407E9B6D0}"/>
              </a:ext>
            </a:extLst>
          </p:cNvPr>
          <p:cNvPicPr>
            <a:picLocks noGrp="1" noChangeAspect="1"/>
          </p:cNvPicPr>
          <p:nvPr>
            <p:ph idx="1"/>
          </p:nvPr>
        </p:nvPicPr>
        <p:blipFill>
          <a:blip r:embed="rId2"/>
          <a:stretch>
            <a:fillRect/>
          </a:stretch>
        </p:blipFill>
        <p:spPr>
          <a:xfrm>
            <a:off x="1399750" y="460536"/>
            <a:ext cx="9451301" cy="5891625"/>
          </a:xfrm>
        </p:spPr>
      </p:pic>
    </p:spTree>
    <p:extLst>
      <p:ext uri="{BB962C8B-B14F-4D97-AF65-F5344CB8AC3E}">
        <p14:creationId xmlns:p14="http://schemas.microsoft.com/office/powerpoint/2010/main" val="1999139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5C28C87-EEA4-9243-04C0-F090172E2EFE}"/>
              </a:ext>
            </a:extLst>
          </p:cNvPr>
          <p:cNvPicPr>
            <a:picLocks noGrp="1" noChangeAspect="1"/>
          </p:cNvPicPr>
          <p:nvPr>
            <p:ph idx="1"/>
          </p:nvPr>
        </p:nvPicPr>
        <p:blipFill>
          <a:blip r:embed="rId2"/>
          <a:stretch>
            <a:fillRect/>
          </a:stretch>
        </p:blipFill>
        <p:spPr>
          <a:xfrm>
            <a:off x="1624519" y="612926"/>
            <a:ext cx="8864929" cy="5700873"/>
          </a:xfrm>
        </p:spPr>
      </p:pic>
    </p:spTree>
    <p:extLst>
      <p:ext uri="{BB962C8B-B14F-4D97-AF65-F5344CB8AC3E}">
        <p14:creationId xmlns:p14="http://schemas.microsoft.com/office/powerpoint/2010/main" val="637853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3A52A4C-A60A-3C32-8F3C-3B4ED2D4E242}"/>
              </a:ext>
            </a:extLst>
          </p:cNvPr>
          <p:cNvPicPr>
            <a:picLocks noGrp="1" noChangeAspect="1"/>
          </p:cNvPicPr>
          <p:nvPr>
            <p:ph idx="1"/>
          </p:nvPr>
        </p:nvPicPr>
        <p:blipFill>
          <a:blip r:embed="rId2"/>
          <a:stretch>
            <a:fillRect/>
          </a:stretch>
        </p:blipFill>
        <p:spPr>
          <a:xfrm>
            <a:off x="1682885" y="679618"/>
            <a:ext cx="8842443" cy="5392764"/>
          </a:xfrm>
        </p:spPr>
      </p:pic>
    </p:spTree>
    <p:extLst>
      <p:ext uri="{BB962C8B-B14F-4D97-AF65-F5344CB8AC3E}">
        <p14:creationId xmlns:p14="http://schemas.microsoft.com/office/powerpoint/2010/main" val="3790917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8985D92-3ACB-F454-145D-A4B3F84643D7}"/>
              </a:ext>
            </a:extLst>
          </p:cNvPr>
          <p:cNvPicPr>
            <a:picLocks noGrp="1" noChangeAspect="1"/>
          </p:cNvPicPr>
          <p:nvPr>
            <p:ph idx="1"/>
          </p:nvPr>
        </p:nvPicPr>
        <p:blipFill>
          <a:blip r:embed="rId2"/>
          <a:stretch>
            <a:fillRect/>
          </a:stretch>
        </p:blipFill>
        <p:spPr>
          <a:xfrm>
            <a:off x="1653702" y="700087"/>
            <a:ext cx="8203327" cy="5613164"/>
          </a:xfrm>
        </p:spPr>
      </p:pic>
    </p:spTree>
    <p:extLst>
      <p:ext uri="{BB962C8B-B14F-4D97-AF65-F5344CB8AC3E}">
        <p14:creationId xmlns:p14="http://schemas.microsoft.com/office/powerpoint/2010/main" val="1815662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D26530-9611-EEE6-D2F3-539884A3EBA0}"/>
              </a:ext>
            </a:extLst>
          </p:cNvPr>
          <p:cNvSpPr>
            <a:spLocks noGrp="1"/>
          </p:cNvSpPr>
          <p:nvPr>
            <p:ph idx="1"/>
          </p:nvPr>
        </p:nvSpPr>
        <p:spPr>
          <a:xfrm>
            <a:off x="2231136" y="450531"/>
            <a:ext cx="7729728" cy="6054772"/>
          </a:xfrm>
        </p:spPr>
        <p:txBody>
          <a:bodyPr/>
          <a:lstStyle/>
          <a:p>
            <a:pPr marL="0" indent="0" algn="ctr">
              <a:buNone/>
            </a:pPr>
            <a:r>
              <a:rPr lang="en-US" dirty="0">
                <a:latin typeface="Letterjoin-Air No-lead 1" panose="02000805000000020003" pitchFamily="50" charset="0"/>
              </a:rPr>
              <a:t>We hope that you have found the school readiness stars useful. Please remember that every child is unique and every child develops at a different pace. These are a guide only and the most important thing is to talk about the important milestone of starting school with your child in a positive way.</a:t>
            </a:r>
          </a:p>
          <a:p>
            <a:pPr marL="0" indent="0" algn="ctr">
              <a:buNone/>
            </a:pPr>
            <a:endParaRPr lang="en-US" dirty="0">
              <a:latin typeface="Letterjoin-Air No-lead 1" panose="02000805000000020003" pitchFamily="50" charset="0"/>
            </a:endParaRPr>
          </a:p>
          <a:p>
            <a:pPr marL="0" indent="0" algn="ctr">
              <a:buNone/>
            </a:pPr>
            <a:r>
              <a:rPr lang="en-US" dirty="0">
                <a:latin typeface="Letterjoin-Air No-lead 1" panose="02000805000000020003" pitchFamily="50" charset="0"/>
              </a:rPr>
              <a:t>Please do not hesitate to contact the school if you have any questions or concerns and we will do </a:t>
            </a:r>
            <a:endParaRPr lang="en-US" dirty="0" smtClean="0">
              <a:latin typeface="Letterjoin-Air No-lead 1" panose="02000805000000020003" pitchFamily="50" charset="0"/>
            </a:endParaRPr>
          </a:p>
          <a:p>
            <a:pPr marL="0" indent="0" algn="ctr">
              <a:buNone/>
            </a:pPr>
            <a:r>
              <a:rPr lang="en-US" dirty="0" smtClean="0">
                <a:latin typeface="Letterjoin-Air No-lead 1" panose="02000805000000020003" pitchFamily="50" charset="0"/>
              </a:rPr>
              <a:t>our </a:t>
            </a:r>
            <a:r>
              <a:rPr lang="en-US" dirty="0">
                <a:latin typeface="Letterjoin-Air No-lead 1" panose="02000805000000020003" pitchFamily="50" charset="0"/>
              </a:rPr>
              <a:t>best to address them.</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p:txBody>
      </p:sp>
      <p:pic>
        <p:nvPicPr>
          <p:cNvPr id="6" name="Picture 5">
            <a:extLst>
              <a:ext uri="{FF2B5EF4-FFF2-40B4-BE49-F238E27FC236}">
                <a16:creationId xmlns:a16="http://schemas.microsoft.com/office/drawing/2014/main" id="{9AD98A8A-BFCC-2CED-BC62-5FD3221E2712}"/>
              </a:ext>
            </a:extLst>
          </p:cNvPr>
          <p:cNvPicPr>
            <a:picLocks noChangeAspect="1"/>
          </p:cNvPicPr>
          <p:nvPr/>
        </p:nvPicPr>
        <p:blipFill>
          <a:blip r:embed="rId2"/>
          <a:stretch>
            <a:fillRect/>
          </a:stretch>
        </p:blipFill>
        <p:spPr>
          <a:xfrm>
            <a:off x="3787115" y="4226993"/>
            <a:ext cx="4339077" cy="2219527"/>
          </a:xfrm>
          <a:prstGeom prst="rect">
            <a:avLst/>
          </a:prstGeom>
        </p:spPr>
      </p:pic>
    </p:spTree>
    <p:extLst>
      <p:ext uri="{BB962C8B-B14F-4D97-AF65-F5344CB8AC3E}">
        <p14:creationId xmlns:p14="http://schemas.microsoft.com/office/powerpoint/2010/main" val="2124570197"/>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TM10001115[[fn=Parcel]]</Template>
  <TotalTime>52</TotalTime>
  <Words>249</Words>
  <Application>Microsoft Office PowerPoint</Application>
  <PresentationFormat>Widescreen</PresentationFormat>
  <Paragraphs>16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Gill Sans MT</vt:lpstr>
      <vt:lpstr>Letterjoin-Air No-lead 1</vt:lpstr>
      <vt:lpstr>Parcel</vt:lpstr>
      <vt:lpstr>School Readiness</vt:lpstr>
      <vt:lpstr>What is School Readiness? </vt:lpstr>
      <vt:lpstr>Supporting School Readiness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Readiness</dc:title>
  <dc:creator>AMANDA SHEPHERD</dc:creator>
  <cp:lastModifiedBy>AMANDA SHEPHERD</cp:lastModifiedBy>
  <cp:revision>4</cp:revision>
  <cp:lastPrinted>2024-06-03T05:55:29Z</cp:lastPrinted>
  <dcterms:created xsi:type="dcterms:W3CDTF">2024-05-16T13:23:29Z</dcterms:created>
  <dcterms:modified xsi:type="dcterms:W3CDTF">2024-06-03T05:55:30Z</dcterms:modified>
</cp:coreProperties>
</file>